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</p:sldMasterIdLst>
  <p:sldIdLst>
    <p:sldId id="364" r:id="rId3"/>
    <p:sldId id="366" r:id="rId4"/>
    <p:sldId id="365" r:id="rId5"/>
    <p:sldId id="362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 descr="文本&#10;&#10;描述已自动生成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42133" r="30100" b="32335"/>
          <a:stretch>
            <a:fillRect/>
          </a:stretch>
        </p:blipFill>
        <p:spPr>
          <a:xfrm>
            <a:off x="7086600" y="218989"/>
            <a:ext cx="1929384" cy="833977"/>
          </a:xfrm>
          <a:prstGeom prst="rect">
            <a:avLst/>
          </a:prstGeom>
        </p:spPr>
      </p:pic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00"/>
            <a:ext cx="2057400" cy="94560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1840865"/>
            <a:ext cx="9144000" cy="298958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8047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8633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1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91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00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83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814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632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0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211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245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背景图案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/>
                    </a14:imgEffect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0" b="13300"/>
          <a:stretch>
            <a:fillRect/>
          </a:stretch>
        </p:blipFill>
        <p:spPr>
          <a:xfrm>
            <a:off x="-1" y="0"/>
            <a:ext cx="9144000" cy="6912864"/>
          </a:xfrm>
          <a:prstGeom prst="rect">
            <a:avLst/>
          </a:prstGeom>
        </p:spPr>
      </p:pic>
      <p:pic>
        <p:nvPicPr>
          <p:cNvPr id="16" name="图片 15" descr="图片包含 徽标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43200" r="12200" b="18222"/>
          <a:stretch>
            <a:fillRect/>
          </a:stretch>
        </p:blipFill>
        <p:spPr>
          <a:xfrm>
            <a:off x="1750835" y="5469636"/>
            <a:ext cx="1829854" cy="9144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1892809" y="5592329"/>
            <a:ext cx="89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造字工房言宋体" pitchFamily="2" charset="-122"/>
                <a:ea typeface="造字工房言宋体" pitchFamily="2" charset="-122"/>
              </a:rPr>
              <a:t>主讲人</a:t>
            </a: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0189" y="-138594"/>
            <a:ext cx="2160947" cy="1225115"/>
          </a:xfrm>
          <a:prstGeom prst="rect">
            <a:avLst/>
          </a:prstGeom>
          <a:effectLst>
            <a:outerShdw blurRad="50800" dist="50800" dir="27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821578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092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2023/3/24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62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334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261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电脑萤幕画面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914399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1" y="-78391"/>
            <a:ext cx="1948565" cy="1104709"/>
          </a:xfrm>
          <a:prstGeom prst="rect">
            <a:avLst/>
          </a:prstGeom>
        </p:spPr>
      </p:pic>
      <p:pic>
        <p:nvPicPr>
          <p:cNvPr id="21" name="图片 20" descr="电脑的屏幕&#10;&#10;描述已自动生成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754" y="29608"/>
            <a:ext cx="7501466" cy="64214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07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-714"/>
            <a:ext cx="9139429" cy="6858000"/>
          </a:xfrm>
          <a:prstGeom prst="rect">
            <a:avLst/>
          </a:prstGeom>
        </p:spPr>
      </p:pic>
      <p:pic>
        <p:nvPicPr>
          <p:cNvPr id="10" name="图片 9" descr="电子设备的屏幕上写着字&#10;&#10;低可信度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  <a14:imgEffect>
                      <a14:sharpenSoften amoun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25" r="30"/>
          <a:stretch>
            <a:fillRect/>
          </a:stretch>
        </p:blipFill>
        <p:spPr>
          <a:xfrm>
            <a:off x="4400551" y="2"/>
            <a:ext cx="4740722" cy="6857999"/>
          </a:xfrm>
          <a:custGeom>
            <a:avLst/>
            <a:gdLst>
              <a:gd name="connsiteX0" fmla="*/ 3339941 w 6320962"/>
              <a:gd name="connsiteY0" fmla="*/ 0 h 6857999"/>
              <a:gd name="connsiteX1" fmla="*/ 3345763 w 6320962"/>
              <a:gd name="connsiteY1" fmla="*/ 0 h 6857999"/>
              <a:gd name="connsiteX2" fmla="*/ 3359591 w 6320962"/>
              <a:gd name="connsiteY2" fmla="*/ 0 h 6857999"/>
              <a:gd name="connsiteX3" fmla="*/ 3386519 w 6320962"/>
              <a:gd name="connsiteY3" fmla="*/ 0 h 6857999"/>
              <a:gd name="connsiteX4" fmla="*/ 3430915 w 6320962"/>
              <a:gd name="connsiteY4" fmla="*/ 0 h 6857999"/>
              <a:gd name="connsiteX5" fmla="*/ 3497143 w 6320962"/>
              <a:gd name="connsiteY5" fmla="*/ 0 h 6857999"/>
              <a:gd name="connsiteX6" fmla="*/ 3589572 w 6320962"/>
              <a:gd name="connsiteY6" fmla="*/ 0 h 6857999"/>
              <a:gd name="connsiteX7" fmla="*/ 3712569 w 6320962"/>
              <a:gd name="connsiteY7" fmla="*/ 0 h 6857999"/>
              <a:gd name="connsiteX8" fmla="*/ 3870499 w 6320962"/>
              <a:gd name="connsiteY8" fmla="*/ 0 h 6857999"/>
              <a:gd name="connsiteX9" fmla="*/ 4067729 w 6320962"/>
              <a:gd name="connsiteY9" fmla="*/ 0 h 6857999"/>
              <a:gd name="connsiteX10" fmla="*/ 4308627 w 6320962"/>
              <a:gd name="connsiteY10" fmla="*/ 0 h 6857999"/>
              <a:gd name="connsiteX11" fmla="*/ 4597559 w 6320962"/>
              <a:gd name="connsiteY11" fmla="*/ 0 h 6857999"/>
              <a:gd name="connsiteX12" fmla="*/ 4761403 w 6320962"/>
              <a:gd name="connsiteY12" fmla="*/ 0 h 6857999"/>
              <a:gd name="connsiteX13" fmla="*/ 4938892 w 6320962"/>
              <a:gd name="connsiteY13" fmla="*/ 0 h 6857999"/>
              <a:gd name="connsiteX14" fmla="*/ 5130573 w 6320962"/>
              <a:gd name="connsiteY14" fmla="*/ 0 h 6857999"/>
              <a:gd name="connsiteX15" fmla="*/ 5336992 w 6320962"/>
              <a:gd name="connsiteY15" fmla="*/ 0 h 6857999"/>
              <a:gd name="connsiteX16" fmla="*/ 5558695 w 6320962"/>
              <a:gd name="connsiteY16" fmla="*/ 0 h 6857999"/>
              <a:gd name="connsiteX17" fmla="*/ 5796227 w 6320962"/>
              <a:gd name="connsiteY17" fmla="*/ 0 h 6857999"/>
              <a:gd name="connsiteX18" fmla="*/ 6050134 w 6320962"/>
              <a:gd name="connsiteY18" fmla="*/ 0 h 6857999"/>
              <a:gd name="connsiteX19" fmla="*/ 6320962 w 6320962"/>
              <a:gd name="connsiteY19" fmla="*/ 0 h 6857999"/>
              <a:gd name="connsiteX20" fmla="*/ 6320962 w 6320962"/>
              <a:gd name="connsiteY20" fmla="*/ 6857999 h 6857999"/>
              <a:gd name="connsiteX21" fmla="*/ 0 w 6320962"/>
              <a:gd name="connsiteY21" fmla="*/ 6857999 h 6857999"/>
              <a:gd name="connsiteX22" fmla="*/ 638078 w 6320962"/>
              <a:gd name="connsiteY22" fmla="*/ 6071732 h 6857999"/>
              <a:gd name="connsiteX23" fmla="*/ 1701542 w 6320962"/>
              <a:gd name="connsiteY23" fmla="*/ 5166333 h 6857999"/>
              <a:gd name="connsiteX24" fmla="*/ 2123604 w 6320962"/>
              <a:gd name="connsiteY24" fmla="*/ 4042526 h 6857999"/>
              <a:gd name="connsiteX25" fmla="*/ 1887648 w 6320962"/>
              <a:gd name="connsiteY25" fmla="*/ 2882981 h 6857999"/>
              <a:gd name="connsiteX26" fmla="*/ 2615456 w 6320962"/>
              <a:gd name="connsiteY26" fmla="*/ 1902132 h 6857999"/>
              <a:gd name="connsiteX27" fmla="*/ 3389790 w 6320962"/>
              <a:gd name="connsiteY27" fmla="*/ 726702 h 6857999"/>
              <a:gd name="connsiteX28" fmla="*/ 3403084 w 6320962"/>
              <a:gd name="connsiteY28" fmla="*/ 412989 h 6857999"/>
              <a:gd name="connsiteX29" fmla="*/ 3339941 w 6320962"/>
              <a:gd name="connsiteY2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20962" h="6857999">
                <a:moveTo>
                  <a:pt x="3339941" y="0"/>
                </a:moveTo>
                <a:lnTo>
                  <a:pt x="3345763" y="0"/>
                </a:lnTo>
                <a:lnTo>
                  <a:pt x="3359591" y="0"/>
                </a:lnTo>
                <a:lnTo>
                  <a:pt x="3386519" y="0"/>
                </a:lnTo>
                <a:lnTo>
                  <a:pt x="3430915" y="0"/>
                </a:lnTo>
                <a:lnTo>
                  <a:pt x="3497143" y="0"/>
                </a:lnTo>
                <a:lnTo>
                  <a:pt x="3589572" y="0"/>
                </a:lnTo>
                <a:lnTo>
                  <a:pt x="3712569" y="0"/>
                </a:lnTo>
                <a:lnTo>
                  <a:pt x="3870499" y="0"/>
                </a:lnTo>
                <a:lnTo>
                  <a:pt x="4067729" y="0"/>
                </a:lnTo>
                <a:lnTo>
                  <a:pt x="4308627" y="0"/>
                </a:lnTo>
                <a:lnTo>
                  <a:pt x="4597559" y="0"/>
                </a:lnTo>
                <a:lnTo>
                  <a:pt x="4761403" y="0"/>
                </a:lnTo>
                <a:lnTo>
                  <a:pt x="4938892" y="0"/>
                </a:lnTo>
                <a:lnTo>
                  <a:pt x="5130573" y="0"/>
                </a:lnTo>
                <a:lnTo>
                  <a:pt x="5336992" y="0"/>
                </a:lnTo>
                <a:lnTo>
                  <a:pt x="5558695" y="0"/>
                </a:lnTo>
                <a:lnTo>
                  <a:pt x="5796227" y="0"/>
                </a:lnTo>
                <a:lnTo>
                  <a:pt x="6050134" y="0"/>
                </a:lnTo>
                <a:lnTo>
                  <a:pt x="6320962" y="0"/>
                </a:lnTo>
                <a:cubicBezTo>
                  <a:pt x="6320962" y="0"/>
                  <a:pt x="6320962" y="0"/>
                  <a:pt x="6320962" y="6857999"/>
                </a:cubicBezTo>
                <a:lnTo>
                  <a:pt x="0" y="6857999"/>
                </a:lnTo>
                <a:cubicBezTo>
                  <a:pt x="146226" y="6544286"/>
                  <a:pt x="388829" y="6282197"/>
                  <a:pt x="638078" y="6071732"/>
                </a:cubicBezTo>
                <a:cubicBezTo>
                  <a:pt x="996997" y="5769932"/>
                  <a:pt x="1392473" y="5531669"/>
                  <a:pt x="1701542" y="5166333"/>
                </a:cubicBezTo>
                <a:cubicBezTo>
                  <a:pt x="1944145" y="4872476"/>
                  <a:pt x="2136897" y="4463458"/>
                  <a:pt x="2123604" y="4042526"/>
                </a:cubicBezTo>
                <a:cubicBezTo>
                  <a:pt x="2106987" y="3629538"/>
                  <a:pt x="1837798" y="3323767"/>
                  <a:pt x="1887648" y="2882981"/>
                </a:cubicBezTo>
                <a:cubicBezTo>
                  <a:pt x="1944145" y="2386600"/>
                  <a:pt x="2276477" y="2128482"/>
                  <a:pt x="2615456" y="1902132"/>
                </a:cubicBezTo>
                <a:cubicBezTo>
                  <a:pt x="3007608" y="1640043"/>
                  <a:pt x="3313354" y="1282649"/>
                  <a:pt x="3389790" y="726702"/>
                </a:cubicBezTo>
                <a:cubicBezTo>
                  <a:pt x="3403084" y="623455"/>
                  <a:pt x="3406407" y="516236"/>
                  <a:pt x="3403084" y="412989"/>
                </a:cubicBezTo>
                <a:cubicBezTo>
                  <a:pt x="3396437" y="274002"/>
                  <a:pt x="3376497" y="135016"/>
                  <a:pt x="3339941" y="0"/>
                </a:cubicBezTo>
                <a:close/>
              </a:path>
            </a:pathLst>
          </a:custGeom>
        </p:spPr>
      </p:pic>
      <p:pic>
        <p:nvPicPr>
          <p:cNvPr id="14" name="图片 13" descr="文本&#10;&#10;描述已自动生成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92" y="-714"/>
            <a:ext cx="1974109" cy="907326"/>
          </a:xfrm>
          <a:prstGeom prst="rect">
            <a:avLst/>
          </a:prstGeom>
        </p:spPr>
      </p:pic>
      <p:sp>
        <p:nvSpPr>
          <p:cNvPr id="15" name="五边形 9"/>
          <p:cNvSpPr/>
          <p:nvPr userDrawn="1"/>
        </p:nvSpPr>
        <p:spPr>
          <a:xfrm>
            <a:off x="0" y="435222"/>
            <a:ext cx="594360" cy="404404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8340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背景图案&#10;&#10;描述已自动生成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867508"/>
            <a:ext cx="9144000" cy="56622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50" t="33915" r="27234" b="31226"/>
          <a:stretch>
            <a:fillRect/>
          </a:stretch>
        </p:blipFill>
        <p:spPr>
          <a:xfrm>
            <a:off x="7195435" y="-49669"/>
            <a:ext cx="1948565" cy="11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蓝色的天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0447" cy="68580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144527" y="179832"/>
            <a:ext cx="8851392" cy="6498336"/>
            <a:chOff x="184150" y="139700"/>
            <a:chExt cx="11823700" cy="6578600"/>
          </a:xfrm>
        </p:grpSpPr>
        <p:sp>
          <p:nvSpPr>
            <p:cNvPr id="7" name="矩形 6"/>
            <p:cNvSpPr/>
            <p:nvPr/>
          </p:nvSpPr>
          <p:spPr>
            <a:xfrm>
              <a:off x="184150" y="139700"/>
              <a:ext cx="11823700" cy="65786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349250" y="292100"/>
              <a:ext cx="11493500" cy="6273800"/>
            </a:xfrm>
            <a:prstGeom prst="rect">
              <a:avLst/>
            </a:prstGeom>
            <a:solidFill>
              <a:srgbClr val="F5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五边形 9"/>
          <p:cNvSpPr/>
          <p:nvPr userDrawn="1"/>
        </p:nvSpPr>
        <p:spPr>
          <a:xfrm>
            <a:off x="163725" y="548640"/>
            <a:ext cx="648910" cy="402336"/>
          </a:xfrm>
          <a:prstGeom prst="homePlate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14159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4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2023/3/24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585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750"/>
              </a:spcAft>
              <a:defRPr spc="225"/>
            </a:lvl1pPr>
            <a:lvl2pPr marL="514350" indent="-171450">
              <a:defRPr spc="225"/>
            </a:lvl2pPr>
            <a:lvl3pPr marL="857250" indent="-171450">
              <a:defRPr spc="225"/>
            </a:lvl3pPr>
            <a:lvl4pPr marL="1200150" indent="-171450">
              <a:defRPr spc="225"/>
            </a:lvl4pPr>
            <a:lvl5pPr marL="1543050" indent="-171450">
              <a:defRPr spc="225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33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232649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225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●"/>
        <a:defRPr sz="13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tabLst>
          <a:tab pos="1207294" algn="l"/>
          <a:tab pos="1207294" algn="l"/>
          <a:tab pos="1207294" algn="l"/>
          <a:tab pos="1207294" algn="l"/>
        </a:tabLst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Wingdings" panose="05000000000000000000" charset="0"/>
        <a:buChar char="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•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21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38913"/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第五章作业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回溯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1E30FB-672D-8441-4134-3349D43C632A}"/>
              </a:ext>
            </a:extLst>
          </p:cNvPr>
          <p:cNvSpPr txBox="1"/>
          <p:nvPr/>
        </p:nvSpPr>
        <p:spPr>
          <a:xfrm>
            <a:off x="230659" y="1261612"/>
            <a:ext cx="8723871" cy="2808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【问题描述】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假设有一个需要使用某一资源的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个活动所组成的集合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S={1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n}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。该资源任何时刻只能被一个活动所占用，活动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有一个开始时间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和结束时间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&lt;e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），其执行时间为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-b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，假设最早活动执行时间为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2000" noProof="1">
              <a:solidFill>
                <a:schemeClr val="accent5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一旦某个活动开始执行，中间不能被打断，直到其执行完毕。若活动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和活动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≥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≥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en-US" altLang="zh-CN" sz="2000" baseline="-25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，则称这两个活动兼容。</a:t>
            </a:r>
            <a:endParaRPr lang="en-US" altLang="zh-CN" sz="2000" noProof="1">
              <a:solidFill>
                <a:schemeClr val="accent5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2000" b="1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设计算法求一种最优活动安排方案，使得所有安排的活动个数最多。</a:t>
            </a:r>
            <a:endParaRPr lang="zh-CN" altLang="zh-CN" sz="18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EFDB90-6742-C296-E6D7-F3E80AFC5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186830"/>
              </p:ext>
            </p:extLst>
          </p:nvPr>
        </p:nvGraphicFramePr>
        <p:xfrm>
          <a:off x="313038" y="4556689"/>
          <a:ext cx="3959817" cy="1469709"/>
        </p:xfrm>
        <a:graphic>
          <a:graphicData uri="http://schemas.openxmlformats.org/drawingml/2006/table">
            <a:tbl>
              <a:tblPr/>
              <a:tblGrid>
                <a:gridCol w="143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7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93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solidFill>
                            <a:srgbClr val="99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活动编号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3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solidFill>
                            <a:srgbClr val="99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开始时间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34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solidFill>
                            <a:srgbClr val="99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结束时间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仿宋" panose="02010609060101010101" pitchFamily="49" charset="-122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1677FA18-B7D4-6DAF-89F7-546924B569BB}"/>
              </a:ext>
            </a:extLst>
          </p:cNvPr>
          <p:cNvSpPr txBox="1"/>
          <p:nvPr/>
        </p:nvSpPr>
        <p:spPr>
          <a:xfrm>
            <a:off x="4871147" y="4364683"/>
            <a:ext cx="2674714" cy="20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90000"/>
                  </a:schemeClr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44000" tIns="144000" bIns="144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最优调度方案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选取活动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1: [1,3)</a:t>
            </a:r>
            <a:endParaRPr lang="zh-CN" altLang="zh-CN" sz="2000" noProof="1">
              <a:solidFill>
                <a:schemeClr val="accent5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选取活动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3: [4,8)</a:t>
            </a:r>
            <a:endParaRPr lang="zh-CN" altLang="zh-CN" sz="2000" noProof="1">
              <a:solidFill>
                <a:schemeClr val="accent5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安排活动的个数</a:t>
            </a:r>
            <a:r>
              <a:rPr lang="en-US" altLang="zh-CN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=2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1D97C6-D495-D355-3043-B28989337C67}"/>
              </a:ext>
            </a:extLst>
          </p:cNvPr>
          <p:cNvSpPr txBox="1"/>
          <p:nvPr/>
        </p:nvSpPr>
        <p:spPr>
          <a:xfrm>
            <a:off x="313038" y="3995351"/>
            <a:ext cx="10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92505947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8913">
            <a:extLst>
              <a:ext uri="{FF2B5EF4-FFF2-40B4-BE49-F238E27FC236}">
                <a16:creationId xmlns:a16="http://schemas.microsoft.com/office/drawing/2014/main" id="{9D053E7F-5A4C-0284-EC2D-0D33C05A8174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第五章作业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回溯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D62078-3EBF-E9F6-DD9F-5836489E5B4C}"/>
              </a:ext>
            </a:extLst>
          </p:cNvPr>
          <p:cNvSpPr txBox="1"/>
          <p:nvPr/>
        </p:nvSpPr>
        <p:spPr>
          <a:xfrm>
            <a:off x="230659" y="1261612"/>
            <a:ext cx="8723871" cy="1885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【问题描述】</a:t>
            </a:r>
            <a:r>
              <a:rPr lang="zh-CN" altLang="en-US" sz="2000" noProof="1">
                <a:solidFill>
                  <a:schemeClr val="accent5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给定一个无向图，由指定的起点前往指定的终点，途中经过所有其他顶点且只经过一次，称为哈密尔顿路径，闭合的哈密尔顿路径称作哈密尔顿回路。设计并实现一个回溯算法求给定的无向图的所有哈密尔顿回路。</a:t>
            </a:r>
            <a:endParaRPr lang="zh-CN" altLang="zh-CN" sz="1800" b="1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26138DE-F218-76D9-BA59-9B407BE4B0B5}"/>
              </a:ext>
            </a:extLst>
          </p:cNvPr>
          <p:cNvSpPr/>
          <p:nvPr/>
        </p:nvSpPr>
        <p:spPr>
          <a:xfrm>
            <a:off x="284206" y="4473146"/>
            <a:ext cx="494270" cy="494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91266C-ABCB-76C1-8DEC-FC84121E1EC3}"/>
              </a:ext>
            </a:extLst>
          </p:cNvPr>
          <p:cNvSpPr/>
          <p:nvPr/>
        </p:nvSpPr>
        <p:spPr>
          <a:xfrm>
            <a:off x="1334530" y="3489823"/>
            <a:ext cx="494270" cy="494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0AA59A1-AB8B-DC74-CDC3-B4CEF7F97DF5}"/>
              </a:ext>
            </a:extLst>
          </p:cNvPr>
          <p:cNvSpPr/>
          <p:nvPr/>
        </p:nvSpPr>
        <p:spPr>
          <a:xfrm>
            <a:off x="2446639" y="4473146"/>
            <a:ext cx="494270" cy="494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21345A4-ECE1-658A-5F17-772D55F93663}"/>
              </a:ext>
            </a:extLst>
          </p:cNvPr>
          <p:cNvSpPr/>
          <p:nvPr/>
        </p:nvSpPr>
        <p:spPr>
          <a:xfrm>
            <a:off x="1334530" y="4448432"/>
            <a:ext cx="494270" cy="494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540B63-C4E7-F8E6-D813-8FC5B8D82D25}"/>
              </a:ext>
            </a:extLst>
          </p:cNvPr>
          <p:cNvSpPr/>
          <p:nvPr/>
        </p:nvSpPr>
        <p:spPr>
          <a:xfrm>
            <a:off x="1334530" y="5420058"/>
            <a:ext cx="494270" cy="494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C32EF52-9F9F-D122-3EB7-C115FAB454B9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590763" y="3911709"/>
            <a:ext cx="816151" cy="569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007AA54-7184-5C9F-4451-D9742F368F0A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778476" y="4720281"/>
            <a:ext cx="5642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1823D24-A866-37AB-633F-FE50029B2079}"/>
              </a:ext>
            </a:extLst>
          </p:cNvPr>
          <p:cNvCxnSpPr>
            <a:cxnSpLocks/>
          </p:cNvCxnSpPr>
          <p:nvPr/>
        </p:nvCxnSpPr>
        <p:spPr>
          <a:xfrm>
            <a:off x="1828800" y="4720281"/>
            <a:ext cx="617838" cy="82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CAB8866-9638-D9AB-4CC5-64D44AB80BC5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527221" y="4922767"/>
            <a:ext cx="807309" cy="7444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CEA34E5-84DC-6EB8-3B02-48F71825DF7D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1756416" y="4967416"/>
            <a:ext cx="937358" cy="775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0E5C4B0-5EF3-1A7F-C892-5F7D9DEF6FD6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1581665" y="3984093"/>
            <a:ext cx="0" cy="4643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DD98BA8-3556-FFE6-3C3E-ACE3D119F00B}"/>
              </a:ext>
            </a:extLst>
          </p:cNvPr>
          <p:cNvCxnSpPr>
            <a:stCxn id="7" idx="5"/>
            <a:endCxn id="8" idx="1"/>
          </p:cNvCxnSpPr>
          <p:nvPr/>
        </p:nvCxnSpPr>
        <p:spPr>
          <a:xfrm>
            <a:off x="1756416" y="3911709"/>
            <a:ext cx="762607" cy="633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557164A-9FB9-3A99-A4FA-E170364B7F64}"/>
              </a:ext>
            </a:extLst>
          </p:cNvPr>
          <p:cNvSpPr txBox="1"/>
          <p:nvPr/>
        </p:nvSpPr>
        <p:spPr>
          <a:xfrm>
            <a:off x="3632886" y="2891481"/>
            <a:ext cx="4732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输出：</a:t>
            </a:r>
            <a:endParaRPr lang="en-US" altLang="zh-CN" dirty="0"/>
          </a:p>
          <a:p>
            <a:r>
              <a:rPr lang="zh-CN" altLang="en-US" dirty="0"/>
              <a:t>从顶点</a:t>
            </a:r>
            <a:r>
              <a:rPr lang="en-US" altLang="zh-CN" dirty="0"/>
              <a:t>0</a:t>
            </a:r>
            <a:r>
              <a:rPr lang="zh-CN" altLang="en-US" dirty="0"/>
              <a:t>出发的哈密尔顿回路：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个解</a:t>
            </a:r>
            <a:r>
              <a:rPr lang="en-US" altLang="zh-CN" dirty="0">
                <a:sym typeface="Wingdings" panose="05000000000000000000" pitchFamily="2" charset="2"/>
              </a:rPr>
              <a:t>:(</a:t>
            </a:r>
            <a:r>
              <a:rPr lang="en-US" altLang="zh-CN" dirty="0"/>
              <a:t>0,1)(1,3)(3,4)(4,2)(2,0)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个解</a:t>
            </a:r>
            <a:r>
              <a:rPr lang="en-US" altLang="zh-CN" dirty="0"/>
              <a:t>:</a:t>
            </a:r>
            <a:r>
              <a:rPr lang="en-US" altLang="zh-CN" dirty="0">
                <a:sym typeface="Wingdings" panose="05000000000000000000" pitchFamily="2" charset="2"/>
              </a:rPr>
              <a:t>(0,2)(2,4)(4,1)(1,3)(3,0)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第</a:t>
            </a:r>
            <a:r>
              <a:rPr lang="en-US" altLang="zh-CN" dirty="0">
                <a:sym typeface="Wingdings" panose="05000000000000000000" pitchFamily="2" charset="2"/>
              </a:rPr>
              <a:t>3</a:t>
            </a:r>
            <a:r>
              <a:rPr lang="zh-CN" altLang="en-US" dirty="0">
                <a:sym typeface="Wingdings" panose="05000000000000000000" pitchFamily="2" charset="2"/>
              </a:rPr>
              <a:t>个解</a:t>
            </a:r>
            <a:r>
              <a:rPr lang="en-US" altLang="zh-CN" dirty="0">
                <a:sym typeface="Wingdings" panose="05000000000000000000" pitchFamily="2" charset="2"/>
              </a:rPr>
              <a:t>:(0,2)(2,4)(4,3)(3,1)(1,0)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第</a:t>
            </a:r>
            <a:r>
              <a:rPr lang="en-US" altLang="zh-CN" dirty="0">
                <a:sym typeface="Wingdings" panose="05000000000000000000" pitchFamily="2" charset="2"/>
              </a:rPr>
              <a:t>4</a:t>
            </a:r>
            <a:r>
              <a:rPr lang="zh-CN" altLang="en-US" dirty="0">
                <a:sym typeface="Wingdings" panose="05000000000000000000" pitchFamily="2" charset="2"/>
              </a:rPr>
              <a:t>个解</a:t>
            </a:r>
            <a:r>
              <a:rPr lang="en-US" altLang="zh-CN" dirty="0">
                <a:sym typeface="Wingdings" panose="05000000000000000000" pitchFamily="2" charset="2"/>
              </a:rPr>
              <a:t>:(0,3)(3,1)(1,4)(4,2)(2,0)</a:t>
            </a:r>
          </a:p>
          <a:p>
            <a:r>
              <a:rPr lang="zh-CN" altLang="en-US" dirty="0"/>
              <a:t>从顶点</a:t>
            </a:r>
            <a:r>
              <a:rPr lang="en-US" altLang="zh-CN" dirty="0"/>
              <a:t>1</a:t>
            </a:r>
            <a:r>
              <a:rPr lang="zh-CN" altLang="en-US" dirty="0"/>
              <a:t>出发的哈密尔顿回路：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个解</a:t>
            </a:r>
            <a:r>
              <a:rPr lang="en-US" altLang="zh-CN" dirty="0">
                <a:sym typeface="Wingdings" panose="05000000000000000000" pitchFamily="2" charset="2"/>
              </a:rPr>
              <a:t>:……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第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个解</a:t>
            </a:r>
            <a:r>
              <a:rPr lang="en-US" altLang="zh-CN" dirty="0">
                <a:sym typeface="Wingdings" panose="05000000000000000000" pitchFamily="2" charset="2"/>
              </a:rPr>
              <a:t>:……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……….</a:t>
            </a:r>
            <a:endParaRPr lang="en-US" altLang="zh-CN" dirty="0"/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345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A419CF-C9F7-3473-00B4-7A7F943CDF0E}"/>
                  </a:ext>
                </a:extLst>
              </p:cNvPr>
              <p:cNvSpPr txBox="1"/>
              <p:nvPr/>
            </p:nvSpPr>
            <p:spPr>
              <a:xfrm>
                <a:off x="79057" y="1092720"/>
                <a:ext cx="8974327" cy="557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三、</a:t>
                </a:r>
                <a:r>
                  <a:rPr lang="zh-CN" altLang="zh-CN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【问题描述】</a:t>
                </a:r>
                <a:r>
                  <a:rPr lang="zh-CN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设计一个算法在</a:t>
                </a:r>
                <a:r>
                  <a:rPr lang="en-US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r>
                  <a:rPr lang="en-US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zh-CN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，…，</a:t>
                </a:r>
                <a:r>
                  <a:rPr lang="en-US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n</a:t>
                </a:r>
                <a:r>
                  <a:rPr lang="zh-CN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（顺序不能变）数字之间插入 </a:t>
                </a:r>
                <a:r>
                  <a:rPr lang="en-US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+ </a:t>
                </a:r>
                <a:r>
                  <a:rPr lang="zh-CN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或 </a:t>
                </a:r>
                <a:r>
                  <a:rPr lang="en-US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- </a:t>
                </a:r>
                <a:r>
                  <a:rPr lang="zh-CN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或什么都不插入，使得计算结果总是</a:t>
                </a:r>
                <a:r>
                  <a:rPr lang="en-US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M</a:t>
                </a:r>
                <a:r>
                  <a:rPr lang="zh-CN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，并输出所有的可能性。</a:t>
                </a:r>
                <a:endParaRPr lang="en-US" altLang="zh-CN" sz="2000" noProof="1">
                  <a:solidFill>
                    <a:schemeClr val="accent5">
                      <a:lumMod val="1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   </a:t>
                </a:r>
                <a:r>
                  <a:rPr lang="zh-CN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例如：</a:t>
                </a:r>
                <a:r>
                  <a:rPr lang="en-US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n=9,M=100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         1+2+34–5+67–8+9=100</a:t>
                </a:r>
                <a:r>
                  <a:rPr lang="zh-CN" altLang="zh-CN" sz="2000" noProof="1">
                    <a:solidFill>
                      <a:schemeClr val="accent5">
                        <a:lumMod val="1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lang="en-US" altLang="zh-CN" sz="2000" noProof="1">
                  <a:solidFill>
                    <a:schemeClr val="accent5">
                      <a:lumMod val="1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noProof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四、</a:t>
                </a:r>
                <a:r>
                  <a:rPr lang="zh-CN" altLang="en-US" sz="2000" noProof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求解满足方程的解问题</a:t>
                </a:r>
                <a:endParaRPr lang="en-US" altLang="zh-CN" sz="2000" noProof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编写程序，求出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a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d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e,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2000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=1的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方程，其中，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b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c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d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e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的取值为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1,2,3,4,5,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并且各不相同。</a:t>
                </a:r>
                <a:endParaRPr lang="en-US" altLang="zh-CN" sz="2000" noProof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noProof="1">
                    <a:latin typeface="宋体" panose="02010600030101010101" pitchFamily="2" charset="-122"/>
                    <a:ea typeface="宋体" panose="02010600030101010101" pitchFamily="2" charset="-122"/>
                  </a:rPr>
                  <a:t>输出结果：</a:t>
                </a:r>
                <a:endParaRPr lang="en-US" altLang="zh-CN" sz="2000" noProof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4-2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5-1=1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4-5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2-1=1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3-2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5-1=1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3-5</a:t>
                </a:r>
                <a:r>
                  <a:rPr lang="zh-CN" altLang="en-US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*</a:t>
                </a:r>
                <a:r>
                  <a:rPr lang="en-US" altLang="zh-CN" sz="2000" noProof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2-1=1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A419CF-C9F7-3473-00B4-7A7F943CD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" y="1092720"/>
                <a:ext cx="8974327" cy="5574603"/>
              </a:xfrm>
              <a:prstGeom prst="rect">
                <a:avLst/>
              </a:prstGeom>
              <a:blipFill>
                <a:blip r:embed="rId2"/>
                <a:stretch>
                  <a:fillRect l="-747" r="-1766" b="-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38913">
            <a:extLst>
              <a:ext uri="{FF2B5EF4-FFF2-40B4-BE49-F238E27FC236}">
                <a16:creationId xmlns:a16="http://schemas.microsoft.com/office/drawing/2014/main" id="{1BCC7DF3-8557-452A-5EFE-DE602C010F01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第五章作业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回溯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07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A84664-93FE-1AC6-72FC-9D0091E8CD57}"/>
              </a:ext>
            </a:extLst>
          </p:cNvPr>
          <p:cNvSpPr txBox="1"/>
          <p:nvPr/>
        </p:nvSpPr>
        <p:spPr>
          <a:xfrm>
            <a:off x="79057" y="1092720"/>
            <a:ext cx="8974327" cy="1866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五、求解任务分配</a:t>
            </a:r>
            <a:endParaRPr lang="en-US" altLang="zh-CN" sz="2000" noProof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问题描述</a:t>
            </a: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个任务需要分配给</a:t>
            </a: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个人执行，每个任务只能分配给一个人，每个人只能执行一个任务，第</a:t>
            </a: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个人执行第</a:t>
            </a: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</a:t>
            </a: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个任务的成本是</a:t>
            </a:r>
            <a:r>
              <a:rPr lang="en-US" altLang="zh-CN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c[i][j](1&lt;=i,j&lt;=n)</a:t>
            </a:r>
            <a:r>
              <a:rPr lang="zh-CN" altLang="en-US" sz="2000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。求出总成本最小的一种分配方案。</a:t>
            </a:r>
            <a:endParaRPr lang="en-US" altLang="zh-CN" sz="2000" noProof="1">
              <a:solidFill>
                <a:schemeClr val="accent5">
                  <a:lumMod val="1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38913">
            <a:extLst>
              <a:ext uri="{FF2B5EF4-FFF2-40B4-BE49-F238E27FC236}">
                <a16:creationId xmlns:a16="http://schemas.microsoft.com/office/drawing/2014/main" id="{EA72CFA7-31AA-9035-9101-2C9770394FDF}"/>
              </a:ext>
            </a:extLst>
          </p:cNvPr>
          <p:cNvSpPr>
            <a:spLocks noGrp="1"/>
          </p:cNvSpPr>
          <p:nvPr/>
        </p:nvSpPr>
        <p:spPr>
          <a:xfrm>
            <a:off x="79058" y="307375"/>
            <a:ext cx="5939790" cy="611029"/>
          </a:xfrm>
          <a:prstGeom prst="rect">
            <a:avLst/>
          </a:prstGeom>
        </p:spPr>
        <p:txBody>
          <a:bodyPr vert="horz" wrap="square" lIns="68580" tIns="34290" rIns="68580" bIns="342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defTabSz="685800"/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第五章作业</a:t>
            </a:r>
            <a:r>
              <a:rPr lang="en-US" altLang="zh-CN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——</a:t>
            </a:r>
            <a:r>
              <a:rPr lang="zh-CN" altLang="en-US" sz="2100" spc="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Bold" panose="020B0800000000000000" charset="-122"/>
              </a:rPr>
              <a:t>回溯</a:t>
            </a:r>
            <a:endParaRPr lang="zh-CN" altLang="en-US" sz="1500" spc="22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黑体 CN Bold" panose="020B0800000000000000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3776E43-E467-C549-2AC5-AC48AA51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43438"/>
              </p:ext>
            </p:extLst>
          </p:nvPr>
        </p:nvGraphicFramePr>
        <p:xfrm>
          <a:off x="1346885" y="3429000"/>
          <a:ext cx="6096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868972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0925147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315241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9253523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23407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79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60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28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542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60925"/>
                  </a:ext>
                </a:extLst>
              </a:tr>
            </a:tbl>
          </a:graphicData>
        </a:graphic>
      </p:graphicFrame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266582D-A461-AA88-CF0E-F56FA2C84F5B}"/>
              </a:ext>
            </a:extLst>
          </p:cNvPr>
          <p:cNvCxnSpPr>
            <a:cxnSpLocks/>
          </p:cNvCxnSpPr>
          <p:nvPr/>
        </p:nvCxnSpPr>
        <p:spPr>
          <a:xfrm>
            <a:off x="1309816" y="3429000"/>
            <a:ext cx="1210962" cy="6240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AB4D265-E017-9D25-F826-4A28DAABD9EF}"/>
              </a:ext>
            </a:extLst>
          </p:cNvPr>
          <p:cNvSpPr txBox="1"/>
          <p:nvPr/>
        </p:nvSpPr>
        <p:spPr>
          <a:xfrm>
            <a:off x="1853513" y="3429000"/>
            <a:ext cx="7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19B45E-C835-A217-6554-9AB9EA55823F}"/>
              </a:ext>
            </a:extLst>
          </p:cNvPr>
          <p:cNvSpPr txBox="1"/>
          <p:nvPr/>
        </p:nvSpPr>
        <p:spPr>
          <a:xfrm>
            <a:off x="1355123" y="3683684"/>
            <a:ext cx="78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人员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579</Words>
  <Application>Microsoft Office PowerPoint</Application>
  <PresentationFormat>全屏显示(4:3)</PresentationFormat>
  <Paragraphs>81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宋体</vt:lpstr>
      <vt:lpstr>微软雅黑</vt:lpstr>
      <vt:lpstr>造字工房言宋体</vt:lpstr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yanning</dc:creator>
  <cp:lastModifiedBy>lu yanning</cp:lastModifiedBy>
  <cp:revision>6</cp:revision>
  <dcterms:created xsi:type="dcterms:W3CDTF">2023-03-11T02:41:40Z</dcterms:created>
  <dcterms:modified xsi:type="dcterms:W3CDTF">2023-03-24T09:26:23Z</dcterms:modified>
</cp:coreProperties>
</file>